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18288000" cy="10287000"/>
  <p:notesSz cx="6858000" cy="9144000"/>
  <p:embeddedFontLst>
    <p:embeddedFont>
      <p:font typeface="Noto Sans" panose="020B0502040504020204" pitchFamily="34" charset="0"/>
      <p:regular r:id="rId35"/>
    </p:embeddedFont>
    <p:embeddedFont>
      <p:font typeface="Noto Sans Bold" panose="020B0802040504020204" charset="0"/>
      <p:regular r:id="rId3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2" d="100"/>
          <a:sy n="52" d="100"/>
        </p:scale>
        <p:origin x="850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6666" b="-16666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7364549" y="4771790"/>
            <a:ext cx="11234995" cy="5515210"/>
          </a:xfrm>
          <a:custGeom>
            <a:avLst/>
            <a:gdLst/>
            <a:ahLst/>
            <a:cxnLst/>
            <a:rect l="l" t="t" r="r" b="b"/>
            <a:pathLst>
              <a:path w="11234995" h="5515210">
                <a:moveTo>
                  <a:pt x="0" y="0"/>
                </a:moveTo>
                <a:lnTo>
                  <a:pt x="11234995" y="0"/>
                </a:lnTo>
                <a:lnTo>
                  <a:pt x="11234995" y="5515210"/>
                </a:lnTo>
                <a:lnTo>
                  <a:pt x="0" y="55152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2448" b="-13146"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133432" y="183705"/>
            <a:ext cx="10496967" cy="23706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6"/>
              </a:lnSpc>
            </a:pPr>
            <a:r>
              <a:rPr lang="en-US" sz="4497" b="1" dirty="0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TRƯỜNG KỸ THUẬT VÀ CÔNG NGHỆ</a:t>
            </a:r>
          </a:p>
          <a:p>
            <a:pPr algn="ctr">
              <a:lnSpc>
                <a:spcPts val="6296"/>
              </a:lnSpc>
            </a:pPr>
            <a:r>
              <a:rPr lang="en-US" sz="4497" b="1" dirty="0">
                <a:solidFill>
                  <a:srgbClr val="14368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KHOA CÔNG NGHỆ THÔNG TIN</a:t>
            </a:r>
          </a:p>
          <a:p>
            <a:pPr algn="ctr">
              <a:lnSpc>
                <a:spcPts val="6296"/>
              </a:lnSpc>
            </a:pPr>
            <a:endParaRPr lang="en-US" sz="4497" b="1" dirty="0">
              <a:solidFill>
                <a:srgbClr val="143682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97893" y="2393575"/>
            <a:ext cx="17092213" cy="20339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119"/>
              </a:lnSpc>
            </a:pPr>
            <a:r>
              <a:rPr lang="en-US" sz="5799" b="1">
                <a:solidFill>
                  <a:srgbClr val="FF3131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ĐỒ ÁN KẾT THÚC MÔN</a:t>
            </a:r>
          </a:p>
          <a:p>
            <a:pPr algn="ctr">
              <a:lnSpc>
                <a:spcPts val="8119"/>
              </a:lnSpc>
            </a:pPr>
            <a:r>
              <a:rPr lang="en-US" sz="5799" b="1">
                <a:solidFill>
                  <a:srgbClr val="143682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XÂY DỰNG WEBSITE ĐẶT LỊCH SÂN THỂ THAO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224958" y="5781024"/>
            <a:ext cx="3816950" cy="9183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Giảng viên hướng dẫn:</a:t>
            </a:r>
          </a:p>
          <a:p>
            <a:pPr algn="ctr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Ths. Trịnh Quốc Việt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02317" y="7410801"/>
            <a:ext cx="6462232" cy="18474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Sinh viên thực hiện:</a:t>
            </a:r>
          </a:p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Nguyễn Tấn Lợi - 110122014 - DA22TTA</a:t>
            </a:r>
          </a:p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Châu Gia Bảo - 110122034 - DA22TTA</a:t>
            </a:r>
          </a:p>
          <a:p>
            <a:pPr algn="l">
              <a:lnSpc>
                <a:spcPts val="3694"/>
              </a:lnSpc>
            </a:pPr>
            <a:r>
              <a:rPr lang="en-US" sz="2638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Lê Khánh Đăng - 110122047 - DA22TTA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770479" y="576429"/>
            <a:ext cx="14747043" cy="8516605"/>
          </a:xfrm>
          <a:custGeom>
            <a:avLst/>
            <a:gdLst/>
            <a:ahLst/>
            <a:cxnLst/>
            <a:rect l="l" t="t" r="r" b="b"/>
            <a:pathLst>
              <a:path w="14747043" h="8516605">
                <a:moveTo>
                  <a:pt x="0" y="0"/>
                </a:moveTo>
                <a:lnTo>
                  <a:pt x="14747042" y="0"/>
                </a:lnTo>
                <a:lnTo>
                  <a:pt x="14747042" y="8516605"/>
                </a:lnTo>
                <a:lnTo>
                  <a:pt x="0" y="85166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486" y="328779"/>
            <a:ext cx="12468094" cy="638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NodeJS &amp; ExpressJS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Đảm nhiệm xử lý phía máy chủ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NodeJS xử lý JavaScript phía server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Mô hình bất đồng bộ, hiệu năng cao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ExpressJS hỗ trợ xây dựng RESTful API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24219" y="1754766"/>
            <a:ext cx="16439563" cy="6777469"/>
          </a:xfrm>
          <a:custGeom>
            <a:avLst/>
            <a:gdLst/>
            <a:ahLst/>
            <a:cxnLst/>
            <a:rect l="l" t="t" r="r" b="b"/>
            <a:pathLst>
              <a:path w="16439563" h="6777469">
                <a:moveTo>
                  <a:pt x="0" y="0"/>
                </a:moveTo>
                <a:lnTo>
                  <a:pt x="16439562" y="0"/>
                </a:lnTo>
                <a:lnTo>
                  <a:pt x="16439562" y="6777468"/>
                </a:lnTo>
                <a:lnTo>
                  <a:pt x="0" y="6777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242486" y="328779"/>
            <a:ext cx="12468094" cy="208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NodeJS &amp; ExpressJS</a:t>
            </a:r>
          </a:p>
          <a:p>
            <a:pPr algn="l">
              <a:lnSpc>
                <a:spcPts val="8500"/>
              </a:lnSpc>
            </a:pPr>
            <a:endParaRPr lang="en-US" sz="50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4972" y="352702"/>
            <a:ext cx="17803028" cy="74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Mô tả bài toán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Bài toán đặt ra từ thực tế vận hành sân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Đặt sân thủ công dễ trùng lịch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Khó kiểm soát khung giờ trống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Thiếu thống kê và báo cáo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→ Cần hệ thống đặt lịch tự động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4972" y="352702"/>
            <a:ext cx="17803028" cy="638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Kiến trúc hệ thống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Hệ thống được thiết kế theo mô hình Client – Server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Frontend giao tiếp backend qua API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Backend xử lý nghiệp vụ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MongoDB lưu trữ dữ liệu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68878" y="1804233"/>
            <a:ext cx="16635216" cy="6319682"/>
          </a:xfrm>
          <a:custGeom>
            <a:avLst/>
            <a:gdLst/>
            <a:ahLst/>
            <a:cxnLst/>
            <a:rect l="l" t="t" r="r" b="b"/>
            <a:pathLst>
              <a:path w="16635216" h="6319682">
                <a:moveTo>
                  <a:pt x="0" y="0"/>
                </a:moveTo>
                <a:lnTo>
                  <a:pt x="16635216" y="0"/>
                </a:lnTo>
                <a:lnTo>
                  <a:pt x="16635216" y="6319682"/>
                </a:lnTo>
                <a:lnTo>
                  <a:pt x="0" y="63196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4972" y="352702"/>
            <a:ext cx="17803028" cy="208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Kiến trúc hệ thống</a:t>
            </a:r>
          </a:p>
          <a:p>
            <a:pPr algn="l">
              <a:lnSpc>
                <a:spcPts val="8500"/>
              </a:lnSpc>
            </a:pPr>
            <a:endParaRPr lang="en-US" sz="50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4972" y="352702"/>
            <a:ext cx="17803028" cy="74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Yêu cầu chức năng (User)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Người dùng có thể thực hiện các chức năng: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Đăng ký, đăng nhập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Xem thông tin sân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Chọn ngày, giờ đặt sân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Thanh toán, đánh giá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4972" y="352702"/>
            <a:ext cx="17803028" cy="74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Yêu cầu chức năng (Admin)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Quản trị viên chịu trách nhiệm quản lý hệ thống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Quản lý sân và khung giờ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Quản lý đơn đặt sân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Quản lý người dùng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Thống kê, báo cáo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433699" y="1028700"/>
            <a:ext cx="15825601" cy="7813890"/>
          </a:xfrm>
          <a:custGeom>
            <a:avLst/>
            <a:gdLst/>
            <a:ahLst/>
            <a:cxnLst/>
            <a:rect l="l" t="t" r="r" b="b"/>
            <a:pathLst>
              <a:path w="15825601" h="7813890">
                <a:moveTo>
                  <a:pt x="0" y="0"/>
                </a:moveTo>
                <a:lnTo>
                  <a:pt x="15825601" y="0"/>
                </a:lnTo>
                <a:lnTo>
                  <a:pt x="15825601" y="7813890"/>
                </a:lnTo>
                <a:lnTo>
                  <a:pt x="0" y="78138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4972" y="352702"/>
            <a:ext cx="10003976" cy="3159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Thiết kế cơ sở dữ liệu</a:t>
            </a:r>
          </a:p>
          <a:p>
            <a:pPr algn="l">
              <a:lnSpc>
                <a:spcPts val="8500"/>
              </a:lnSpc>
            </a:pPr>
            <a:endParaRPr lang="en-US" sz="50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  <a:p>
            <a:pPr algn="l">
              <a:lnSpc>
                <a:spcPts val="8500"/>
              </a:lnSpc>
            </a:pPr>
            <a:endParaRPr lang="en-US" sz="50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4972" y="352702"/>
            <a:ext cx="17803028" cy="74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Xây dựng Backend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Backend đảm nhiệm xử lý chính của hệ thống…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RESTful API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Xác thực JWT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Phân quyền user / admin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Kết nối MongoDB Atlas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9386486" y="3044196"/>
            <a:ext cx="8743570" cy="5825403"/>
          </a:xfrm>
          <a:custGeom>
            <a:avLst/>
            <a:gdLst/>
            <a:ahLst/>
            <a:cxnLst/>
            <a:rect l="l" t="t" r="r" b="b"/>
            <a:pathLst>
              <a:path w="8743570" h="5825403">
                <a:moveTo>
                  <a:pt x="0" y="0"/>
                </a:moveTo>
                <a:lnTo>
                  <a:pt x="8743569" y="0"/>
                </a:lnTo>
                <a:lnTo>
                  <a:pt x="8743569" y="5825404"/>
                </a:lnTo>
                <a:lnTo>
                  <a:pt x="0" y="58254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5311" y="-526316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4924" y="142326"/>
            <a:ext cx="17618152" cy="74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Giới thiệu đề tài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Trong bối cảnh nhu cầu thể thao ngày càng tăng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Đặt lịch sân thể thao là nhu cầu phổ biến hiện nay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Cần công nghệ giúp quản lý nhanh và chính xác hơn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Cho nên đề tài hướng đến xây dựng hệ thống web đặt lịch sân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4972" y="352702"/>
            <a:ext cx="17803028" cy="638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Xây dựng Frontend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Giao diện hướng đến trải nghiệm người dùng.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ReactJS – SPA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Thiết kế thân thiện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Cập nhật dữ liệu động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17695" y="752989"/>
            <a:ext cx="7940074" cy="9283883"/>
          </a:xfrm>
          <a:custGeom>
            <a:avLst/>
            <a:gdLst/>
            <a:ahLst/>
            <a:cxnLst/>
            <a:rect l="l" t="t" r="r" b="b"/>
            <a:pathLst>
              <a:path w="7940074" h="9283883">
                <a:moveTo>
                  <a:pt x="0" y="0"/>
                </a:moveTo>
                <a:lnTo>
                  <a:pt x="7940074" y="0"/>
                </a:lnTo>
                <a:lnTo>
                  <a:pt x="7940074" y="9283883"/>
                </a:lnTo>
                <a:lnTo>
                  <a:pt x="0" y="9283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1431" r="-76683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361551" y="752989"/>
            <a:ext cx="8378704" cy="9283883"/>
          </a:xfrm>
          <a:custGeom>
            <a:avLst/>
            <a:gdLst/>
            <a:ahLst/>
            <a:cxnLst/>
            <a:rect l="l" t="t" r="r" b="b"/>
            <a:pathLst>
              <a:path w="8378704" h="9283883">
                <a:moveTo>
                  <a:pt x="0" y="0"/>
                </a:moveTo>
                <a:lnTo>
                  <a:pt x="8378704" y="0"/>
                </a:lnTo>
                <a:lnTo>
                  <a:pt x="8378704" y="9283883"/>
                </a:lnTo>
                <a:lnTo>
                  <a:pt x="0" y="9283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028700" y="885159"/>
            <a:ext cx="16230600" cy="7750112"/>
          </a:xfrm>
          <a:custGeom>
            <a:avLst/>
            <a:gdLst/>
            <a:ahLst/>
            <a:cxnLst/>
            <a:rect l="l" t="t" r="r" b="b"/>
            <a:pathLst>
              <a:path w="16230600" h="7750112">
                <a:moveTo>
                  <a:pt x="0" y="0"/>
                </a:moveTo>
                <a:lnTo>
                  <a:pt x="16230600" y="0"/>
                </a:lnTo>
                <a:lnTo>
                  <a:pt x="16230600" y="7750112"/>
                </a:lnTo>
                <a:lnTo>
                  <a:pt x="0" y="77501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454537" y="454537"/>
            <a:ext cx="17531022" cy="8371063"/>
          </a:xfrm>
          <a:custGeom>
            <a:avLst/>
            <a:gdLst/>
            <a:ahLst/>
            <a:cxnLst/>
            <a:rect l="l" t="t" r="r" b="b"/>
            <a:pathLst>
              <a:path w="17531022" h="8371063">
                <a:moveTo>
                  <a:pt x="0" y="0"/>
                </a:moveTo>
                <a:lnTo>
                  <a:pt x="17531022" y="0"/>
                </a:lnTo>
                <a:lnTo>
                  <a:pt x="17531022" y="8371063"/>
                </a:lnTo>
                <a:lnTo>
                  <a:pt x="0" y="837106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8675" y="1028700"/>
            <a:ext cx="17650650" cy="8251679"/>
          </a:xfrm>
          <a:custGeom>
            <a:avLst/>
            <a:gdLst/>
            <a:ahLst/>
            <a:cxnLst/>
            <a:rect l="l" t="t" r="r" b="b"/>
            <a:pathLst>
              <a:path w="17650650" h="8251679">
                <a:moveTo>
                  <a:pt x="0" y="0"/>
                </a:moveTo>
                <a:lnTo>
                  <a:pt x="17650650" y="0"/>
                </a:lnTo>
                <a:lnTo>
                  <a:pt x="17650650" y="8251679"/>
                </a:lnTo>
                <a:lnTo>
                  <a:pt x="0" y="82516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1931" y="870705"/>
            <a:ext cx="17884459" cy="8450407"/>
          </a:xfrm>
          <a:custGeom>
            <a:avLst/>
            <a:gdLst/>
            <a:ahLst/>
            <a:cxnLst/>
            <a:rect l="l" t="t" r="r" b="b"/>
            <a:pathLst>
              <a:path w="17884459" h="8450407">
                <a:moveTo>
                  <a:pt x="0" y="0"/>
                </a:moveTo>
                <a:lnTo>
                  <a:pt x="17884459" y="0"/>
                </a:lnTo>
                <a:lnTo>
                  <a:pt x="17884459" y="8450407"/>
                </a:lnTo>
                <a:lnTo>
                  <a:pt x="0" y="84504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4972" y="352702"/>
            <a:ext cx="17803028" cy="638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Kiểm thử hệ thống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Sau khi hoàn thành xây dựng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Kiểm thử API bằng Postman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Kiểm tra các chức năng chính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Đảm bảo hệ thống ổn định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87889" y="1335720"/>
            <a:ext cx="12112223" cy="7615560"/>
          </a:xfrm>
          <a:custGeom>
            <a:avLst/>
            <a:gdLst/>
            <a:ahLst/>
            <a:cxnLst/>
            <a:rect l="l" t="t" r="r" b="b"/>
            <a:pathLst>
              <a:path w="12112223" h="7615560">
                <a:moveTo>
                  <a:pt x="0" y="0"/>
                </a:moveTo>
                <a:lnTo>
                  <a:pt x="12112222" y="0"/>
                </a:lnTo>
                <a:lnTo>
                  <a:pt x="12112222" y="7615560"/>
                </a:lnTo>
                <a:lnTo>
                  <a:pt x="0" y="76155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4972" y="136302"/>
            <a:ext cx="17803028" cy="208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Postman test đăng nhập</a:t>
            </a:r>
          </a:p>
          <a:p>
            <a:pPr algn="l">
              <a:lnSpc>
                <a:spcPts val="8500"/>
              </a:lnSpc>
            </a:pPr>
            <a:endParaRPr lang="en-US" sz="50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152618" y="1301526"/>
            <a:ext cx="11982763" cy="7683947"/>
          </a:xfrm>
          <a:custGeom>
            <a:avLst/>
            <a:gdLst/>
            <a:ahLst/>
            <a:cxnLst/>
            <a:rect l="l" t="t" r="r" b="b"/>
            <a:pathLst>
              <a:path w="11982763" h="7683947">
                <a:moveTo>
                  <a:pt x="0" y="0"/>
                </a:moveTo>
                <a:lnTo>
                  <a:pt x="11982764" y="0"/>
                </a:lnTo>
                <a:lnTo>
                  <a:pt x="11982764" y="7683948"/>
                </a:lnTo>
                <a:lnTo>
                  <a:pt x="0" y="76839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4972" y="136302"/>
            <a:ext cx="17803028" cy="208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Postman test đặc sân</a:t>
            </a:r>
          </a:p>
          <a:p>
            <a:pPr algn="l">
              <a:lnSpc>
                <a:spcPts val="8500"/>
              </a:lnSpc>
            </a:pPr>
            <a:endParaRPr lang="en-US" sz="50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3076924" y="1301526"/>
            <a:ext cx="12134152" cy="7583845"/>
          </a:xfrm>
          <a:custGeom>
            <a:avLst/>
            <a:gdLst/>
            <a:ahLst/>
            <a:cxnLst/>
            <a:rect l="l" t="t" r="r" b="b"/>
            <a:pathLst>
              <a:path w="12134152" h="7583845">
                <a:moveTo>
                  <a:pt x="0" y="0"/>
                </a:moveTo>
                <a:lnTo>
                  <a:pt x="12134152" y="0"/>
                </a:lnTo>
                <a:lnTo>
                  <a:pt x="12134152" y="7583845"/>
                </a:lnTo>
                <a:lnTo>
                  <a:pt x="0" y="75838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84972" y="136302"/>
            <a:ext cx="17803028" cy="2082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Postman tạo sân</a:t>
            </a:r>
          </a:p>
          <a:p>
            <a:pPr algn="l">
              <a:lnSpc>
                <a:spcPts val="8500"/>
              </a:lnSpc>
            </a:pPr>
            <a:endParaRPr lang="en-US" sz="5000" b="1">
              <a:solidFill>
                <a:srgbClr val="000000"/>
              </a:solidFill>
              <a:latin typeface="Noto Sans Bold"/>
              <a:ea typeface="Noto Sans Bold"/>
              <a:cs typeface="Noto Sans Bold"/>
              <a:sym typeface="Noto Sans 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15311" y="-526316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334924" y="142326"/>
            <a:ext cx="17618152" cy="854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Lý do chọn đề tài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Xuất phát từ thực tế quản lý sân hiện nay: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Nhu cầu rèn luyện sức khỏe ngày càng cao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Nhiều sân vẫn quản lý thủ công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Dễ trùng lịch, khó theo dõi khách hàng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→ Cần hệ thống đặt lịch trực tuyến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4972" y="136302"/>
            <a:ext cx="17803028" cy="74644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Kết quả đạt được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Qua quá trình triển khai: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Đặt lịch chính xác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Giao diện dễ sử dụng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Quản lý sân hiệu quả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Đạt mục tiêu đề tài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6359" y="495294"/>
            <a:ext cx="13750905" cy="90511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3861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Ưu điểm &amp; Hạn chế</a:t>
            </a:r>
          </a:p>
          <a:p>
            <a:pPr algn="l">
              <a:lnSpc>
                <a:spcPts val="6565"/>
              </a:lnSpc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Bên cạnh kết quả đạt được</a:t>
            </a:r>
          </a:p>
          <a:p>
            <a:pPr algn="l">
              <a:lnSpc>
                <a:spcPts val="6565"/>
              </a:lnSpc>
            </a:pPr>
            <a:r>
              <a:rPr lang="en-US" sz="3861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Ưu điểm</a:t>
            </a:r>
          </a:p>
          <a:p>
            <a:pPr marL="833797" lvl="1" indent="-416899" algn="l">
              <a:lnSpc>
                <a:spcPts val="6565"/>
              </a:lnSpc>
              <a:buFont typeface="Arial"/>
              <a:buChar char="•"/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Công nghệ hiện đại</a:t>
            </a:r>
          </a:p>
          <a:p>
            <a:pPr marL="833797" lvl="1" indent="-416899" algn="l">
              <a:lnSpc>
                <a:spcPts val="6565"/>
              </a:lnSpc>
              <a:buFont typeface="Arial"/>
              <a:buChar char="•"/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Dễ mở rộng</a:t>
            </a:r>
          </a:p>
          <a:p>
            <a:pPr marL="833797" lvl="1" indent="-416899" algn="l">
              <a:lnSpc>
                <a:spcPts val="6565"/>
              </a:lnSpc>
              <a:buFont typeface="Arial"/>
              <a:buChar char="•"/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Quản lý tập trung</a:t>
            </a:r>
          </a:p>
          <a:p>
            <a:pPr algn="l">
              <a:lnSpc>
                <a:spcPts val="6565"/>
              </a:lnSpc>
            </a:pPr>
            <a:r>
              <a:rPr lang="en-US" sz="3861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Hạn chế</a:t>
            </a:r>
          </a:p>
          <a:p>
            <a:pPr marL="833797" lvl="1" indent="-416899" algn="l">
              <a:lnSpc>
                <a:spcPts val="6565"/>
              </a:lnSpc>
              <a:buFont typeface="Arial"/>
              <a:buChar char="•"/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Chưa có app mobile</a:t>
            </a:r>
          </a:p>
          <a:p>
            <a:pPr marL="833797" lvl="1" indent="-416899" algn="l">
              <a:lnSpc>
                <a:spcPts val="6565"/>
              </a:lnSpc>
              <a:buFont typeface="Arial"/>
              <a:buChar char="•"/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Chưa tích hợp đầy đủ các loại thanh toán trực tuyến</a:t>
            </a:r>
          </a:p>
          <a:p>
            <a:pPr marL="833797" lvl="1" indent="-416899" algn="l">
              <a:lnSpc>
                <a:spcPts val="6565"/>
              </a:lnSpc>
              <a:buFont typeface="Arial"/>
              <a:buChar char="•"/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Chưa bảo mật quá toàn diện</a:t>
            </a:r>
          </a:p>
          <a:p>
            <a:pPr algn="l">
              <a:lnSpc>
                <a:spcPts val="6565"/>
              </a:lnSpc>
            </a:pPr>
            <a:endParaRPr lang="en-US" sz="3861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76359" y="495294"/>
            <a:ext cx="13750905" cy="57364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65"/>
              </a:lnSpc>
            </a:pPr>
            <a:r>
              <a:rPr lang="en-US" sz="3861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Hướng phát triển</a:t>
            </a:r>
          </a:p>
          <a:p>
            <a:pPr algn="l">
              <a:lnSpc>
                <a:spcPts val="6565"/>
              </a:lnSpc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Trong thời gian tới, hệ thống có thể</a:t>
            </a:r>
          </a:p>
          <a:p>
            <a:pPr marL="833797" lvl="1" indent="-416899" algn="l">
              <a:lnSpc>
                <a:spcPts val="6565"/>
              </a:lnSpc>
              <a:buFont typeface="Arial"/>
              <a:buChar char="•"/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Phát triển Android / iOS</a:t>
            </a:r>
          </a:p>
          <a:p>
            <a:pPr marL="833797" lvl="1" indent="-416899" algn="l">
              <a:lnSpc>
                <a:spcPts val="6565"/>
              </a:lnSpc>
              <a:buFont typeface="Arial"/>
              <a:buChar char="•"/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Tích hợp VNPay, MoMo</a:t>
            </a:r>
          </a:p>
          <a:p>
            <a:pPr marL="833797" lvl="1" indent="-416899" algn="l">
              <a:lnSpc>
                <a:spcPts val="6565"/>
              </a:lnSpc>
              <a:buFont typeface="Arial"/>
              <a:buChar char="•"/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Mở rộng nhiều loại sân</a:t>
            </a:r>
          </a:p>
          <a:p>
            <a:pPr marL="833797" lvl="1" indent="-416899" algn="l">
              <a:lnSpc>
                <a:spcPts val="6565"/>
              </a:lnSpc>
              <a:buFont typeface="Arial"/>
              <a:buChar char="•"/>
            </a:pPr>
            <a:r>
              <a:rPr lang="en-US" sz="3861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Nâng cao bảo mật</a:t>
            </a:r>
          </a:p>
          <a:p>
            <a:pPr algn="l">
              <a:lnSpc>
                <a:spcPts val="6565"/>
              </a:lnSpc>
            </a:pPr>
            <a:endParaRPr lang="en-US" sz="3861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531926" y="2317398"/>
            <a:ext cx="15224148" cy="31214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24"/>
              </a:lnSpc>
            </a:pPr>
            <a:r>
              <a:rPr lang="en-US" sz="7543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Xin chân thành cảm ơn thầy/cô và các bạn đã lắng nghe!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486" y="328779"/>
            <a:ext cx="17803028" cy="638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Ý nghĩa thực tiễn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Hệ thống mang lại lợi ích cho cả hai phía: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Giảm thời gian đặt sân cho người dùng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Nâng cao tính chuyên nghiệp cho chủ sân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Dễ thống kê và mở rộng quy mô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486" y="328779"/>
            <a:ext cx="17803028" cy="638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 – Mục tiêu đề tài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Đề tài được thực hiện với các mục tiêu chính như sau: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Xây dựng hệ thống đặt lịch sân trực tuyến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Hỗ trợ người dùng thao tác nhanh, thuận tiện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Giúp quản trị viên quản lý hiệu quả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486" y="328779"/>
            <a:ext cx="17803028" cy="638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Đối tượng nghiên cứu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Hệ thống phục vụ hai nhóm đối tượng chính: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Người dùng đặt sân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Quản trị viên hệ thống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Quy trình đặt lịch và quản lý sân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486" y="328779"/>
            <a:ext cx="17803028" cy="638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Phạm vi nghiên cứu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Trong khuôn khổ môn học: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Ứng dụng web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Các sân thể thao phổ biến (bóng đá, …)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Mô phỏng hoạt động thực tế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486" y="328779"/>
            <a:ext cx="17803028" cy="8540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Công nghệ sử dụng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Để đảm bảo tính hiện đại và khả năng mở rộng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Frontend: ReactJS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Backend: NodeJS, ExpressJS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CSDL: MongoDB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Kiểm thử: Postman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Triển khai: Docker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1530815" y="2920833"/>
            <a:ext cx="2294655" cy="2043241"/>
          </a:xfrm>
          <a:custGeom>
            <a:avLst/>
            <a:gdLst/>
            <a:ahLst/>
            <a:cxnLst/>
            <a:rect l="l" t="t" r="r" b="b"/>
            <a:pathLst>
              <a:path w="2294655" h="2043241">
                <a:moveTo>
                  <a:pt x="0" y="0"/>
                </a:moveTo>
                <a:lnTo>
                  <a:pt x="2294655" y="0"/>
                </a:lnTo>
                <a:lnTo>
                  <a:pt x="2294655" y="2043241"/>
                </a:lnTo>
                <a:lnTo>
                  <a:pt x="0" y="20432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1304348" y="5143500"/>
            <a:ext cx="3631319" cy="2418515"/>
          </a:xfrm>
          <a:custGeom>
            <a:avLst/>
            <a:gdLst/>
            <a:ahLst/>
            <a:cxnLst/>
            <a:rect l="l" t="t" r="r" b="b"/>
            <a:pathLst>
              <a:path w="3631319" h="2418515">
                <a:moveTo>
                  <a:pt x="0" y="0"/>
                </a:moveTo>
                <a:lnTo>
                  <a:pt x="3631319" y="0"/>
                </a:lnTo>
                <a:lnTo>
                  <a:pt x="3631319" y="2418515"/>
                </a:lnTo>
                <a:lnTo>
                  <a:pt x="0" y="241851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9931232" y="7374600"/>
            <a:ext cx="6377551" cy="1719282"/>
          </a:xfrm>
          <a:custGeom>
            <a:avLst/>
            <a:gdLst/>
            <a:ahLst/>
            <a:cxnLst/>
            <a:rect l="l" t="t" r="r" b="b"/>
            <a:pathLst>
              <a:path w="6377551" h="1719282">
                <a:moveTo>
                  <a:pt x="0" y="0"/>
                </a:moveTo>
                <a:lnTo>
                  <a:pt x="6377551" y="0"/>
                </a:lnTo>
                <a:lnTo>
                  <a:pt x="6377551" y="1719282"/>
                </a:lnTo>
                <a:lnTo>
                  <a:pt x="0" y="17192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358852"/>
            <a:ext cx="18288000" cy="10645852"/>
          </a:xfrm>
          <a:custGeom>
            <a:avLst/>
            <a:gdLst/>
            <a:ahLst/>
            <a:cxnLst/>
            <a:rect l="l" t="t" r="r" b="b"/>
            <a:pathLst>
              <a:path w="18288000" h="10645852">
                <a:moveTo>
                  <a:pt x="0" y="0"/>
                </a:moveTo>
                <a:lnTo>
                  <a:pt x="18288000" y="0"/>
                </a:lnTo>
                <a:lnTo>
                  <a:pt x="18288000" y="10645852"/>
                </a:lnTo>
                <a:lnTo>
                  <a:pt x="0" y="106458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5" t="-29959" r="-684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242486" y="328779"/>
            <a:ext cx="17803028" cy="6388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8500"/>
              </a:lnSpc>
            </a:pPr>
            <a:r>
              <a:rPr lang="en-US" sz="5000" b="1">
                <a:solidFill>
                  <a:srgbClr val="000000"/>
                </a:solidFill>
                <a:latin typeface="Noto Sans Bold"/>
                <a:ea typeface="Noto Sans Bold"/>
                <a:cs typeface="Noto Sans Bold"/>
                <a:sym typeface="Noto Sans Bold"/>
              </a:rPr>
              <a:t>– ReactJS</a:t>
            </a:r>
          </a:p>
          <a:p>
            <a:pPr algn="l">
              <a:lnSpc>
                <a:spcPts val="8500"/>
              </a:lnSpc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Được sử dụng để xây dựng giao diện người dùng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Xây dựng theo mô hình component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Virtual DOM giúp tăng hiệu năng</a:t>
            </a:r>
          </a:p>
          <a:p>
            <a:pPr marL="1079501" lvl="1" indent="-539750" algn="l">
              <a:lnSpc>
                <a:spcPts val="8500"/>
              </a:lnSpc>
              <a:buFont typeface="Arial"/>
              <a:buChar char="•"/>
            </a:pPr>
            <a:r>
              <a:rPr lang="en-US" sz="5000">
                <a:solidFill>
                  <a:srgbClr val="000000"/>
                </a:solidFill>
                <a:latin typeface="Noto Sans"/>
                <a:ea typeface="Noto Sans"/>
                <a:cs typeface="Noto Sans"/>
                <a:sym typeface="Noto Sans"/>
              </a:rPr>
              <a:t>Phù hợp ứng dụng web tương tác cao</a:t>
            </a:r>
          </a:p>
          <a:p>
            <a:pPr algn="l">
              <a:lnSpc>
                <a:spcPts val="8500"/>
              </a:lnSpc>
            </a:pPr>
            <a:endParaRPr lang="en-US" sz="5000">
              <a:solidFill>
                <a:srgbClr val="000000"/>
              </a:solidFill>
              <a:latin typeface="Noto Sans"/>
              <a:ea typeface="Noto Sans"/>
              <a:cs typeface="Noto Sans"/>
              <a:sym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808</Words>
  <Application>Microsoft Office PowerPoint</Application>
  <PresentationFormat>Custom</PresentationFormat>
  <Paragraphs>126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Noto Sans</vt:lpstr>
      <vt:lpstr>Arial</vt:lpstr>
      <vt:lpstr>Calibri</vt:lpstr>
      <vt:lpstr>Noto Sans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hdv</dc:title>
  <dc:creator>Lowji Nguyen</dc:creator>
  <cp:lastModifiedBy>ngtanloi170904@outlook.com</cp:lastModifiedBy>
  <cp:revision>2</cp:revision>
  <dcterms:created xsi:type="dcterms:W3CDTF">2006-08-16T00:00:00Z</dcterms:created>
  <dcterms:modified xsi:type="dcterms:W3CDTF">2026-01-17T03:33:16Z</dcterms:modified>
  <dc:identifier>DAG-N4P0Btg</dc:identifier>
</cp:coreProperties>
</file>